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82" r:id="rId5"/>
  </p:sldMasterIdLst>
  <p:notesMasterIdLst>
    <p:notesMasterId r:id="rId19"/>
  </p:notesMasterIdLst>
  <p:handoutMasterIdLst>
    <p:handoutMasterId r:id="rId20"/>
  </p:handoutMasterIdLst>
  <p:sldIdLst>
    <p:sldId id="754" r:id="rId6"/>
    <p:sldId id="880" r:id="rId7"/>
    <p:sldId id="1221" r:id="rId8"/>
    <p:sldId id="882" r:id="rId9"/>
    <p:sldId id="1222" r:id="rId10"/>
    <p:sldId id="884" r:id="rId11"/>
    <p:sldId id="885" r:id="rId12"/>
    <p:sldId id="887" r:id="rId13"/>
    <p:sldId id="888" r:id="rId14"/>
    <p:sldId id="886" r:id="rId15"/>
    <p:sldId id="908" r:id="rId16"/>
    <p:sldId id="1223" r:id="rId17"/>
    <p:sldId id="755" r:id="rId18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E26D32"/>
    <a:srgbClr val="5A5A5A"/>
    <a:srgbClr val="4E7A00"/>
    <a:srgbClr val="F2F2F2"/>
    <a:srgbClr val="868686"/>
    <a:srgbClr val="0071C5"/>
    <a:srgbClr val="9A4216"/>
    <a:srgbClr val="4E2D00"/>
    <a:srgbClr val="0D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77E74-E4A0-8195-164F-233A0C3DA4A3}" v="6" dt="2020-03-06T20:41:25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4" d="100"/>
          <a:sy n="134" d="100"/>
        </p:scale>
        <p:origin x="776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Ellsworth" userId="S::aellsworth@nvidia.com::444b7a66-6931-46d0-a608-56acbc983d01" providerId="AD" clId="Web-{AD477E74-E4A0-8195-164F-233A0C3DA4A3}"/>
    <pc:docChg chg="addSld modSld">
      <pc:chgData name="Adam Ellsworth" userId="S::aellsworth@nvidia.com::444b7a66-6931-46d0-a608-56acbc983d01" providerId="AD" clId="Web-{AD477E74-E4A0-8195-164F-233A0C3DA4A3}" dt="2020-03-06T20:41:25.571" v="5" actId="20577"/>
      <pc:docMkLst>
        <pc:docMk/>
      </pc:docMkLst>
      <pc:sldChg chg="modSp">
        <pc:chgData name="Adam Ellsworth" userId="S::aellsworth@nvidia.com::444b7a66-6931-46d0-a608-56acbc983d01" providerId="AD" clId="Web-{AD477E74-E4A0-8195-164F-233A0C3DA4A3}" dt="2020-03-06T20:41:25.571" v="5" actId="20577"/>
        <pc:sldMkLst>
          <pc:docMk/>
          <pc:sldMk cId="2222401034" sldId="1075"/>
        </pc:sldMkLst>
        <pc:spChg chg="mod">
          <ac:chgData name="Adam Ellsworth" userId="S::aellsworth@nvidia.com::444b7a66-6931-46d0-a608-56acbc983d01" providerId="AD" clId="Web-{AD477E74-E4A0-8195-164F-233A0C3DA4A3}" dt="2020-03-06T20:41:25.571" v="5" actId="20577"/>
          <ac:spMkLst>
            <pc:docMk/>
            <pc:sldMk cId="2222401034" sldId="1075"/>
            <ac:spMk id="2" creationId="{46CA6722-DBFC-8C41-AF23-BC7964F509A2}"/>
          </ac:spMkLst>
        </pc:spChg>
      </pc:sldChg>
      <pc:sldChg chg="add replId">
        <pc:chgData name="Adam Ellsworth" userId="S::aellsworth@nvidia.com::444b7a66-6931-46d0-a608-56acbc983d01" providerId="AD" clId="Web-{AD477E74-E4A0-8195-164F-233A0C3DA4A3}" dt="2020-03-06T20:41:18.930" v="0"/>
        <pc:sldMkLst>
          <pc:docMk/>
          <pc:sldMk cId="4263936128" sldId="122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Every layer gets its own learning rate.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4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2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9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00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18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Noise in the gradient update makes the sharp minima unstable.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4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Every layer gets its own learning rate.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7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8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7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8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18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5752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5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7"/>
            <a:ext cx="5922118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4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8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116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2547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3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2"/>
            <a:ext cx="4945063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1" y="2111662"/>
            <a:ext cx="4945062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9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3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2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970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8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81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896" r:id="rId3"/>
    <p:sldLayoutId id="2147483971" r:id="rId4"/>
    <p:sldLayoutId id="2147483917" r:id="rId5"/>
    <p:sldLayoutId id="2147483969" r:id="rId6"/>
    <p:sldLayoutId id="2147483919" r:id="rId7"/>
    <p:sldLayoutId id="2147483954" r:id="rId8"/>
    <p:sldLayoutId id="2147483897" r:id="rId9"/>
    <p:sldLayoutId id="2147483898" r:id="rId10"/>
    <p:sldLayoutId id="2147483926" r:id="rId11"/>
    <p:sldLayoutId id="2147483899" r:id="rId12"/>
    <p:sldLayoutId id="214748390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653532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5" y="5831286"/>
            <a:ext cx="321028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7" y="5866413"/>
            <a:ext cx="583502" cy="107782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0453223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6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45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72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77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8982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754" indent="-22859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640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822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004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186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367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38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708.0388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4.00962" TargetMode="External"/><Relationship Id="rId2" Type="http://schemas.openxmlformats.org/officeDocument/2006/relationships/hyperlink" Target="https://github.com/NVIDIA/apex/blob/master/apex/parallel/LARC.py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905.11286" TargetMode="External"/><Relationship Id="rId4" Type="http://schemas.openxmlformats.org/officeDocument/2006/relationships/hyperlink" Target="https://arxiv.org/abs/1412.698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4.5997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267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2.0316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874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arxiv.org/abs/1705.087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5.0874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1.0048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81662" y="1496511"/>
            <a:ext cx="9588930" cy="982855"/>
          </a:xfrm>
        </p:spPr>
        <p:txBody>
          <a:bodyPr/>
          <a:lstStyle/>
          <a:p>
            <a:r>
              <a:rPr lang="en-GB" dirty="0"/>
              <a:t>Data Parallelism: How to Train Deep Learning Models on Multiple GPUs</a:t>
            </a:r>
            <a:br>
              <a:rPr lang="en-US" dirty="0"/>
            </a:br>
            <a:r>
              <a:rPr lang="en-US" sz="2400" dirty="0"/>
              <a:t>lab 3, part 2: optimization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LARS: </a:t>
            </a:r>
            <a:r>
              <a:rPr lang="en-US" dirty="0"/>
              <a:t>Layer-wise Adaptive Rate Scaling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AE881-31F6-43BE-9D77-4B6E488D2B88}"/>
              </a:ext>
            </a:extLst>
          </p:cNvPr>
          <p:cNvSpPr/>
          <p:nvPr/>
        </p:nvSpPr>
        <p:spPr>
          <a:xfrm>
            <a:off x="0" y="5910590"/>
            <a:ext cx="8337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You, Y.,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Gitman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Ginsburg, B. Large batch training of convolutional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arXiv:1708.03888</a:t>
            </a:r>
            <a:endParaRPr lang="en-US" sz="12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52696-579E-478D-8904-60E990EEF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66" y="2455718"/>
            <a:ext cx="5879187" cy="24411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8CA318-CD38-4B2A-AF31-8A589BAD3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7270" y="1571163"/>
            <a:ext cx="4735922" cy="43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LARS: </a:t>
            </a:r>
            <a:r>
              <a:rPr lang="en-US" dirty="0"/>
              <a:t>Layer-wise Adaptive Rate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E60F79-ADB9-41A1-95D1-14DFDE87B2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Control magnitude of the layer </a:t>
                </a:r>
                <a:r>
                  <a:rPr lang="en-US" sz="1600" i="1" dirty="0"/>
                  <a:t>k</a:t>
                </a:r>
                <a:r>
                  <a:rPr lang="en-US" sz="1600" dirty="0"/>
                  <a:t> update through local learning rate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6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where: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): stochastic gradient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with respect to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, </a:t>
                </a:r>
                <a:endPara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: local learning rate for layer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, defined as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))||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)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where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/>
                  <a:t>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is trust coefficient (how much we trust stochastic gradient)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600" dirty="0"/>
                  <a:t>  is global learning rate policy (steps, exponential decay, …)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EE60F79-ADB9-41A1-95D1-14DFDE87B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8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7E1F8AE-B24D-4668-824F-D381C22F60E2}"/>
              </a:ext>
            </a:extLst>
          </p:cNvPr>
          <p:cNvSpPr/>
          <p:nvPr/>
        </p:nvSpPr>
        <p:spPr>
          <a:xfrm>
            <a:off x="0" y="5910590"/>
            <a:ext cx="8337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You, Y.,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Gitman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Ginsburg, B. Large batch training of convolutional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4"/>
              </a:rPr>
              <a:t>arXiv:1708.03888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290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8B48C-0B53-4E69-B81C-F8F2C10C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about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32A5-5E5C-4532-A38D-32CE0B08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LARC</a:t>
            </a:r>
            <a:r>
              <a:rPr lang="en-US" dirty="0"/>
              <a:t>: Layer-wise learning rates with clipping; SGD with momentum is base optimizer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LAMB</a:t>
            </a:r>
            <a:r>
              <a:rPr lang="en-US" dirty="0"/>
              <a:t>: Layer-wise learning rates; </a:t>
            </a:r>
            <a:r>
              <a:rPr lang="en-US" dirty="0">
                <a:hlinkClick r:id="rId4"/>
              </a:rPr>
              <a:t>Adam</a:t>
            </a:r>
            <a:r>
              <a:rPr lang="en-US" dirty="0"/>
              <a:t> as base optimizer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More successful than LARC at language models like BERT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NovoGrad</a:t>
            </a:r>
            <a:r>
              <a:rPr lang="en-US" dirty="0"/>
              <a:t>: Moving averages calculated on a per-layer basis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en-US" dirty="0"/>
              <a:t>Also useful in several different domains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3CC93-A898-4D52-A746-2706F2D8A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to improve the optimization process?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82FCA-3787-47CA-B8DF-7592D39EA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Manipulate the learning rate?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Add noise to the gradient?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Manipulate the batch size?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Change the learning algorithm?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241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D297B9-6322-44BA-A953-5D83E307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93" y="2798016"/>
            <a:ext cx="3875087" cy="959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CF8181-1518-49DC-9730-95E0BC59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DE9EC-8256-4B55-BDB9-D1137E06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“Theory suggests that when multiplying the batch size by k, one should multiply the learning rate by √(k) to keep the variance in the gradient expectation constant.</a:t>
            </a:r>
          </a:p>
          <a:p>
            <a:r>
              <a:rPr lang="en-US" sz="1600" dirty="0"/>
              <a:t>...</a:t>
            </a:r>
          </a:p>
          <a:p>
            <a:r>
              <a:rPr lang="en-US" sz="2400" dirty="0"/>
              <a:t>Theory aside, for the batch sizes considered in this note, the heuristic that I found to work the best was to multiply the learning rate by k when multiplying the batch size by k. I can’t explain this discrepancy between theory and practice.”</a:t>
            </a:r>
          </a:p>
          <a:p>
            <a:r>
              <a:rPr lang="en-US" sz="2400" dirty="0"/>
              <a:t>In practice linear scaling is still frequently used.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EECFA-368E-4E5D-93BB-AE216F3DE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Early approaches: scaling the learning rate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241AA1-4C9A-4EEC-BA41-CDB70E9048AB}"/>
              </a:ext>
            </a:extLst>
          </p:cNvPr>
          <p:cNvSpPr/>
          <p:nvPr/>
        </p:nvSpPr>
        <p:spPr>
          <a:xfrm>
            <a:off x="108284" y="5741313"/>
            <a:ext cx="8337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+mn-lt"/>
              </a:rPr>
              <a:t>Krizhevsky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A. (2014). One weird trick for parallelizing convolutional neural networks. 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arXiv:1404.5997</a:t>
            </a:r>
            <a:endParaRPr lang="en-US" sz="1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D14C8-F6DA-46C8-8D2E-E0917F37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001" y="2898350"/>
            <a:ext cx="1476375" cy="5905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AEF078-8651-4D02-9EFF-FB566D76E0C8}"/>
              </a:ext>
            </a:extLst>
          </p:cNvPr>
          <p:cNvCxnSpPr/>
          <p:nvPr/>
        </p:nvCxnSpPr>
        <p:spPr>
          <a:xfrm>
            <a:off x="8575480" y="3277699"/>
            <a:ext cx="47252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4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it?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Warmup strategies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AE881-31F6-43BE-9D77-4B6E488D2B88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Goyal, P.,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Dollár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P.,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Girshick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R.,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Noordhuis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P., Wesolowski, L.,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Kyrola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A., ... &amp; He, K. (2017). Accurate, Large Minibatch SGD: Training ImageNet in 1 Hour.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arXiv:1706.02677</a:t>
            </a:r>
            <a:endParaRPr lang="en-US" sz="1200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5EDBB-C59F-47C9-A5EC-D14CBA36E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8948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lot of networks will diverge early in the learning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Warmup strategies address this challenge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1D92B-4794-4631-812D-95B363883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89" y="2997844"/>
            <a:ext cx="6123704" cy="27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9CCB-6EA3-4D4C-9E94-9EBE08E7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A54A-0592-49E9-A94A-34492CEB5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50" y="2103035"/>
            <a:ext cx="5276784" cy="3718925"/>
          </a:xfrm>
        </p:spPr>
        <p:txBody>
          <a:bodyPr/>
          <a:lstStyle/>
          <a:p>
            <a:r>
              <a:rPr lang="en-US" dirty="0"/>
              <a:t>Batch normalization improves the learning process by minimizing drift in the distribution of inputs to a layer</a:t>
            </a:r>
          </a:p>
          <a:p>
            <a:r>
              <a:rPr lang="en-US" dirty="0"/>
              <a:t>It allows higher learning rates and reduces the need to use dropout</a:t>
            </a:r>
          </a:p>
          <a:p>
            <a:r>
              <a:rPr lang="en-US" dirty="0"/>
              <a:t>The idea is to normalize the inputs to all layers in every batch (this is more sophisticated than simply normalizing the input dataset)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99A03-0DB5-48A6-B1BC-24161F989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D915-5889-4197-9110-579F9AEA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34" y="2173538"/>
            <a:ext cx="4881198" cy="3577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5CB412-C432-4057-A292-F9FD17945120}"/>
              </a:ext>
            </a:extLst>
          </p:cNvPr>
          <p:cNvSpPr txBox="1"/>
          <p:nvPr/>
        </p:nvSpPr>
        <p:spPr>
          <a:xfrm>
            <a:off x="0" y="5609594"/>
            <a:ext cx="566031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err="1">
                <a:solidFill>
                  <a:schemeClr val="bg1"/>
                </a:solidFill>
              </a:rPr>
              <a:t>Ioffe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Szegedy</a:t>
            </a:r>
            <a:r>
              <a:rPr lang="en-US" sz="1200" dirty="0">
                <a:solidFill>
                  <a:schemeClr val="bg1"/>
                </a:solidFill>
              </a:rPr>
              <a:t> (2015). Batch Normalization: Accelerating Deep Network Training by Reducing Internal Covariate Shift. </a:t>
            </a:r>
            <a:r>
              <a:rPr lang="en-US" sz="1200" dirty="0">
                <a:solidFill>
                  <a:schemeClr val="bg1"/>
                </a:solidFill>
                <a:hlinkClick r:id="rId4"/>
              </a:rPr>
              <a:t>arXiv:1502.03167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Ghost Batch Normalization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C5EDBB-C59F-47C9-A5EC-D14CBA36E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original batch normalization paper suggests using the statistics for the entire batch, but what should that mean when we have multiple GPUs?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introduce additional noise by calculating smaller batch statistics (“ghost batches”).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Batch normalization is thus carried out in isolation on a per-GPU basis.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2DAF-2C03-4E92-9A21-AF79C68684F3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arXiv:1705.08741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06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Adding noise to the gradient</a:t>
            </a:r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B03914E-292E-478F-A7E9-4C553F020F8D}"/>
              </a:ext>
            </a:extLst>
          </p:cNvPr>
          <p:cNvSpPr txBox="1">
            <a:spLocks/>
          </p:cNvSpPr>
          <p:nvPr/>
        </p:nvSpPr>
        <p:spPr bwMode="auto">
          <a:xfrm>
            <a:off x="516750" y="2103036"/>
            <a:ext cx="9948672" cy="89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kern="0" dirty="0"/>
              <a:t>Keeps the covariance constant with changing batch size (as             ) 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GB" kern="0" dirty="0"/>
              <a:t>Does not change the mean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89486E-E464-4A6D-9AC9-885F86FA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37" y="2103036"/>
            <a:ext cx="904875" cy="352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5F3CCF-6E75-4CDD-BEEA-E93F7FB93EDA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4"/>
              </a:rPr>
              <a:t>arXiv:1705.08741</a:t>
            </a:r>
            <a:endParaRPr lang="en-US" sz="1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9797A-C11B-4B0E-835A-753B060D3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81" y="3157929"/>
            <a:ext cx="10035637" cy="23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Longer training with larger learning rate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B7781-EEC4-437A-B544-9889F6422B75}"/>
              </a:ext>
            </a:extLst>
          </p:cNvPr>
          <p:cNvSpPr/>
          <p:nvPr/>
        </p:nvSpPr>
        <p:spPr>
          <a:xfrm>
            <a:off x="108284" y="5741313"/>
            <a:ext cx="833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arXiv:1705.08741</a:t>
            </a:r>
            <a:endParaRPr lang="en-US" sz="12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56CAC2-7C59-45D1-AD78-FF9C03953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3" y="2182823"/>
            <a:ext cx="10193036" cy="28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we do about it?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Increasing the batch size, instead of learning rate decay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BAE881-31F6-43BE-9D77-4B6E488D2B88}"/>
              </a:ext>
            </a:extLst>
          </p:cNvPr>
          <p:cNvSpPr/>
          <p:nvPr/>
        </p:nvSpPr>
        <p:spPr>
          <a:xfrm>
            <a:off x="108283" y="5741313"/>
            <a:ext cx="8938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Smith, S. L.,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Kindermans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P. J., &amp; Le, Q. V. (2017). Don't Decay the Learning Rate, Increase the Batch Size.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3"/>
              </a:rPr>
              <a:t>arXiv:1711.00489</a:t>
            </a:r>
            <a:endParaRPr lang="en-US" sz="1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414EF-C3A4-4C0C-80F8-FFC6B60D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18" y="1774264"/>
            <a:ext cx="10265963" cy="38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A82F4F-F3EA-4E98-BEE2-3C70B6315C21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915</Words>
  <Application>Microsoft Macintosh PowerPoint</Application>
  <PresentationFormat>Custom</PresentationFormat>
  <Paragraphs>83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Century Gothic</vt:lpstr>
      <vt:lpstr>Trebuchet MS</vt:lpstr>
      <vt:lpstr>Wingdings</vt:lpstr>
      <vt:lpstr>Title &amp; Bullet</vt:lpstr>
      <vt:lpstr>1_Title &amp; Bullet</vt:lpstr>
      <vt:lpstr>Data Parallelism: How to Train Deep Learning Models on Multiple GPUs lab 3, part 2: optimization strategies</vt:lpstr>
      <vt:lpstr>What can we do to improve the optimization process?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What can we do about it?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MGPU DLI: Optimization Strategies</dc:title>
  <dc:creator>Jennifer Hohn</dc:creator>
  <cp:lastModifiedBy>Josh Wyatt</cp:lastModifiedBy>
  <cp:revision>32</cp:revision>
  <dcterms:created xsi:type="dcterms:W3CDTF">2008-01-24T03:11:41Z</dcterms:created>
  <dcterms:modified xsi:type="dcterms:W3CDTF">2022-10-13T21:14:21Z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adamg@nvidia.com</vt:lpwstr>
  </property>
  <property fmtid="{D5CDD505-2E9C-101B-9397-08002B2CF9AE}" pid="7" name="MSIP_Label_6b558183-044c-4105-8d9c-cea02a2a3d86_SetDate">
    <vt:lpwstr>2018-05-30T00:32:17.2155338+02:00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